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8" r:id="rId5"/>
    <p:sldId id="26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.wikipedia.org/wiki/Shloka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458200" cy="1447799"/>
          </a:xfrm>
        </p:spPr>
        <p:txBody>
          <a:bodyPr/>
          <a:lstStyle/>
          <a:p>
            <a:r>
              <a:rPr lang="en-US" dirty="0" smtClean="0"/>
              <a:t>Presentation on The Dicing in The Mahabharata by </a:t>
            </a:r>
            <a:r>
              <a:rPr lang="en-US" dirty="0" err="1" smtClean="0"/>
              <a:t>Vyasa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Ujjwal</a:t>
            </a:r>
            <a:r>
              <a:rPr lang="en-US" dirty="0" smtClean="0"/>
              <a:t> </a:t>
            </a:r>
            <a:r>
              <a:rPr lang="en-US" dirty="0" err="1" smtClean="0"/>
              <a:t>Biswas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English</a:t>
            </a:r>
          </a:p>
          <a:p>
            <a:r>
              <a:rPr lang="en-US" dirty="0" smtClean="0"/>
              <a:t>Semester – II</a:t>
            </a:r>
          </a:p>
          <a:p>
            <a:r>
              <a:rPr lang="en-US" smtClean="0"/>
              <a:t>Session-2021-22</a:t>
            </a:r>
            <a:endParaRPr lang="en-US" dirty="0" smtClean="0"/>
          </a:p>
          <a:p>
            <a:r>
              <a:rPr lang="en-US" dirty="0" err="1" smtClean="0"/>
              <a:t>Khatra</a:t>
            </a:r>
            <a:r>
              <a:rPr lang="en-US" dirty="0" smtClean="0"/>
              <a:t> </a:t>
            </a:r>
            <a:r>
              <a:rPr lang="en-US" dirty="0" err="1" smtClean="0"/>
              <a:t>Adibasi</a:t>
            </a:r>
            <a:r>
              <a:rPr lang="en-US" dirty="0" smtClean="0"/>
              <a:t> </a:t>
            </a:r>
            <a:r>
              <a:rPr lang="en-US" dirty="0" err="1" smtClean="0"/>
              <a:t>Mahavidyalaya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The Mahabharata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648200" cy="44497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sz="2400" dirty="0" smtClean="0"/>
              <a:t>  The </a:t>
            </a:r>
            <a:r>
              <a:rPr lang="en-US" sz="2400" b="1" i="1" dirty="0" err="1" smtClean="0"/>
              <a:t>Mahābhārata</a:t>
            </a:r>
            <a:r>
              <a:rPr lang="en-US" sz="2400" b="1" i="1" dirty="0" smtClean="0"/>
              <a:t> </a:t>
            </a:r>
            <a:r>
              <a:rPr lang="en-US" sz="2400" dirty="0" smtClean="0"/>
              <a:t>is one of the two</a:t>
            </a:r>
          </a:p>
          <a:p>
            <a:pPr algn="just">
              <a:buNone/>
            </a:pPr>
            <a:r>
              <a:rPr lang="en-US" sz="2400" dirty="0" smtClean="0"/>
              <a:t>major Sanskrit epics of ancient</a:t>
            </a:r>
          </a:p>
          <a:p>
            <a:pPr algn="just">
              <a:buNone/>
            </a:pPr>
            <a:r>
              <a:rPr lang="en-US" sz="2400" dirty="0" smtClean="0"/>
              <a:t>India in Hinduism, the other is</a:t>
            </a:r>
          </a:p>
          <a:p>
            <a:pPr algn="just">
              <a:buNone/>
            </a:pPr>
            <a:r>
              <a:rPr lang="en-US" sz="2400" dirty="0" smtClean="0"/>
              <a:t>the </a:t>
            </a:r>
            <a:r>
              <a:rPr lang="en-US" sz="2400" i="1" dirty="0" err="1" smtClean="0"/>
              <a:t>Rāmāyaṇa</a:t>
            </a:r>
            <a:r>
              <a:rPr lang="en-US" sz="2400" dirty="0" smtClean="0"/>
              <a:t>. It also</a:t>
            </a:r>
          </a:p>
          <a:p>
            <a:pPr algn="just">
              <a:buNone/>
            </a:pPr>
            <a:r>
              <a:rPr lang="en-US" sz="2400" dirty="0" smtClean="0"/>
              <a:t>contains  devotional  and philosophical</a:t>
            </a:r>
          </a:p>
          <a:p>
            <a:pPr algn="just">
              <a:buNone/>
            </a:pPr>
            <a:r>
              <a:rPr lang="en-US" sz="2400" dirty="0" smtClean="0"/>
              <a:t>issues, such as a discussion of the four</a:t>
            </a:r>
          </a:p>
          <a:p>
            <a:pPr algn="just">
              <a:buNone/>
            </a:pPr>
            <a:r>
              <a:rPr lang="en-US" sz="2400" dirty="0" smtClean="0"/>
              <a:t>"goals of life" or </a:t>
            </a:r>
            <a:r>
              <a:rPr lang="en-US" sz="2400" i="1" dirty="0" err="1" smtClean="0"/>
              <a:t>puruṣārtha</a:t>
            </a:r>
            <a:r>
              <a:rPr lang="en-US" sz="2400" i="1" dirty="0" smtClean="0"/>
              <a:t>.</a:t>
            </a:r>
          </a:p>
          <a:p>
            <a:pPr algn="just">
              <a:buNone/>
            </a:pPr>
            <a:r>
              <a:rPr lang="en-US" sz="2400" dirty="0" smtClean="0"/>
              <a:t>The </a:t>
            </a:r>
            <a:r>
              <a:rPr lang="en-US" sz="2400" i="1" dirty="0" err="1" smtClean="0"/>
              <a:t>Mahābhārata</a:t>
            </a:r>
            <a:r>
              <a:rPr lang="en-US" sz="2400" dirty="0" smtClean="0"/>
              <a:t> is the longest</a:t>
            </a:r>
          </a:p>
          <a:p>
            <a:pPr algn="just">
              <a:buNone/>
            </a:pPr>
            <a:r>
              <a:rPr lang="en-US" sz="2400" dirty="0" smtClean="0"/>
              <a:t>epic poem. Its longest version</a:t>
            </a:r>
          </a:p>
          <a:p>
            <a:pPr algn="just">
              <a:buNone/>
            </a:pPr>
            <a:r>
              <a:rPr lang="en-US" sz="2400" dirty="0" smtClean="0"/>
              <a:t>consists of over 100,000 </a:t>
            </a:r>
            <a:r>
              <a:rPr lang="en-US" sz="2400" i="1" dirty="0" err="1" smtClean="0">
                <a:hlinkClick r:id="rId2" tooltip="Shloka"/>
              </a:rPr>
              <a:t>śloka</a:t>
            </a:r>
            <a:r>
              <a:rPr lang="en-US" sz="2400" dirty="0" smtClean="0"/>
              <a:t> or over</a:t>
            </a:r>
          </a:p>
          <a:p>
            <a:pPr algn="just">
              <a:buNone/>
            </a:pPr>
            <a:r>
              <a:rPr lang="en-US" sz="2400" dirty="0" smtClean="0"/>
              <a:t>200,000 individual verse lines (each</a:t>
            </a:r>
          </a:p>
          <a:p>
            <a:pPr algn="just">
              <a:buNone/>
            </a:pPr>
            <a:r>
              <a:rPr lang="en-US" sz="2400" dirty="0" err="1" smtClean="0"/>
              <a:t>shloka</a:t>
            </a:r>
            <a:r>
              <a:rPr lang="en-US" sz="2400" dirty="0" smtClean="0"/>
              <a:t> is a couplet), and long prose</a:t>
            </a:r>
          </a:p>
          <a:p>
            <a:pPr algn="just">
              <a:buNone/>
            </a:pPr>
            <a:r>
              <a:rPr lang="en-US" sz="2400" dirty="0" smtClean="0"/>
              <a:t>passages</a:t>
            </a:r>
            <a:endParaRPr lang="en-US" sz="2400" i="1" dirty="0" smtClean="0"/>
          </a:p>
        </p:txBody>
      </p:sp>
      <p:pic>
        <p:nvPicPr>
          <p:cNvPr id="6" name="Content Placeholder 5" descr="mah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29287" y="1371600"/>
            <a:ext cx="3186113" cy="371078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Yudhisthira</a:t>
            </a:r>
            <a:r>
              <a:rPr lang="en-US" dirty="0" smtClean="0"/>
              <a:t> : He is the eldest of the </a:t>
            </a:r>
            <a:r>
              <a:rPr lang="en-US" dirty="0" err="1" smtClean="0"/>
              <a:t>Pandava</a:t>
            </a:r>
            <a:r>
              <a:rPr lang="en-US" dirty="0" smtClean="0"/>
              <a:t> brothers. </a:t>
            </a:r>
            <a:r>
              <a:rPr lang="en-US" dirty="0" err="1" smtClean="0"/>
              <a:t>Yudhisthira</a:t>
            </a:r>
            <a:r>
              <a:rPr lang="en-US" dirty="0" smtClean="0"/>
              <a:t> is their leader as both king and commander in battle.</a:t>
            </a:r>
          </a:p>
          <a:p>
            <a:r>
              <a:rPr lang="en-US" b="1" dirty="0" err="1" smtClean="0"/>
              <a:t>Arjuna</a:t>
            </a:r>
            <a:r>
              <a:rPr lang="en-US" b="1" dirty="0" smtClean="0"/>
              <a:t>: </a:t>
            </a:r>
            <a:r>
              <a:rPr lang="en-US" dirty="0" smtClean="0"/>
              <a:t>One of the </a:t>
            </a:r>
            <a:r>
              <a:rPr lang="en-US" dirty="0" err="1" smtClean="0"/>
              <a:t>Pandavas</a:t>
            </a:r>
            <a:r>
              <a:rPr lang="en-US" dirty="0" smtClean="0"/>
              <a:t> brothers.  He  is a skilled archer trained by </a:t>
            </a:r>
            <a:r>
              <a:rPr lang="en-US" dirty="0" err="1" smtClean="0"/>
              <a:t>Drona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Bhima</a:t>
            </a:r>
            <a:r>
              <a:rPr lang="en-US" b="1" dirty="0" smtClean="0"/>
              <a:t>: </a:t>
            </a:r>
            <a:r>
              <a:rPr lang="en-US" dirty="0" smtClean="0"/>
              <a:t>The strongest of the </a:t>
            </a:r>
            <a:r>
              <a:rPr lang="en-US" dirty="0" err="1" smtClean="0"/>
              <a:t>Pandavas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Duryodhana</a:t>
            </a:r>
            <a:r>
              <a:rPr lang="en-US" b="1" dirty="0" smtClean="0"/>
              <a:t>: </a:t>
            </a:r>
            <a:r>
              <a:rPr lang="en-US" dirty="0" smtClean="0"/>
              <a:t>The leader of his brothers. </a:t>
            </a:r>
            <a:r>
              <a:rPr lang="en-US" dirty="0" err="1" smtClean="0"/>
              <a:t>Duryodhana</a:t>
            </a:r>
            <a:r>
              <a:rPr lang="en-US" dirty="0" smtClean="0"/>
              <a:t> is portrayed as living in blatant infringement of dharma.</a:t>
            </a:r>
          </a:p>
          <a:p>
            <a:pPr fontAlgn="base"/>
            <a:r>
              <a:rPr lang="en-US" b="1" dirty="0" err="1" smtClean="0"/>
              <a:t>Draupadi</a:t>
            </a:r>
            <a:r>
              <a:rPr lang="en-US" b="1" dirty="0" smtClean="0"/>
              <a:t>: </a:t>
            </a:r>
            <a:r>
              <a:rPr lang="en-US" dirty="0" smtClean="0"/>
              <a:t>The wife of the five </a:t>
            </a:r>
            <a:r>
              <a:rPr lang="en-US" dirty="0" err="1" smtClean="0"/>
              <a:t>Pandava</a:t>
            </a:r>
            <a:r>
              <a:rPr lang="en-US" dirty="0" smtClean="0"/>
              <a:t> brothers.</a:t>
            </a:r>
          </a:p>
          <a:p>
            <a:pPr fontAlgn="base"/>
            <a:r>
              <a:rPr lang="en-US" b="1" dirty="0" err="1" smtClean="0"/>
              <a:t>Dhritarashtra</a:t>
            </a:r>
            <a:r>
              <a:rPr lang="en-US" b="1" dirty="0" smtClean="0"/>
              <a:t>: </a:t>
            </a:r>
            <a:r>
              <a:rPr lang="en-US" dirty="0" smtClean="0"/>
              <a:t>He is the blind king of </a:t>
            </a:r>
            <a:r>
              <a:rPr lang="en-US" dirty="0" err="1" smtClean="0"/>
              <a:t>Hastinapur</a:t>
            </a:r>
            <a:r>
              <a:rPr lang="en-US" dirty="0" smtClean="0"/>
              <a:t> . He believes his blindness is a curse upon him.</a:t>
            </a:r>
            <a:endParaRPr lang="en-US" b="1" dirty="0" smtClean="0"/>
          </a:p>
          <a:p>
            <a:pPr fontAlgn="base"/>
            <a:r>
              <a:rPr lang="en-US" b="1" dirty="0" err="1" smtClean="0"/>
              <a:t>Karna</a:t>
            </a:r>
            <a:r>
              <a:rPr lang="en-US" b="1" dirty="0" smtClean="0"/>
              <a:t>: </a:t>
            </a:r>
            <a:r>
              <a:rPr lang="en-US" dirty="0" err="1" smtClean="0"/>
              <a:t>Karna</a:t>
            </a:r>
            <a:r>
              <a:rPr lang="en-US" dirty="0" smtClean="0"/>
              <a:t> is biologically  the oldest of the </a:t>
            </a:r>
            <a:r>
              <a:rPr lang="en-US" dirty="0" err="1" smtClean="0"/>
              <a:t>Pandava</a:t>
            </a:r>
            <a:r>
              <a:rPr lang="en-US" dirty="0" smtClean="0"/>
              <a:t> brothers, but was raised by adoptive parents.</a:t>
            </a:r>
          </a:p>
          <a:p>
            <a:pPr fontAlgn="base"/>
            <a:r>
              <a:rPr lang="en-US" b="1" dirty="0" err="1" smtClean="0"/>
              <a:t>Krsna</a:t>
            </a:r>
            <a:r>
              <a:rPr lang="en-US" b="1" dirty="0" smtClean="0"/>
              <a:t>: </a:t>
            </a:r>
            <a:r>
              <a:rPr lang="en-US" dirty="0" smtClean="0"/>
              <a:t>The god who assists the </a:t>
            </a:r>
            <a:r>
              <a:rPr lang="en-US" dirty="0" err="1" smtClean="0"/>
              <a:t>Pandavas</a:t>
            </a:r>
            <a:r>
              <a:rPr lang="en-US" dirty="0" smtClean="0"/>
              <a:t> throughout the story.</a:t>
            </a:r>
          </a:p>
          <a:p>
            <a:pPr fontAlgn="base"/>
            <a:r>
              <a:rPr lang="en-US" b="1" dirty="0" smtClean="0"/>
              <a:t>The cunning </a:t>
            </a:r>
            <a:r>
              <a:rPr lang="en-US" b="1" dirty="0" err="1" smtClean="0"/>
              <a:t>Sakuni</a:t>
            </a:r>
            <a:r>
              <a:rPr lang="en-US" dirty="0" smtClean="0"/>
              <a:t>: an infamous dice player.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Aristotelian Epic Poem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Aristotle in his Poetics discusses the features of an epic:</a:t>
            </a:r>
          </a:p>
          <a:p>
            <a:pPr>
              <a:buNone/>
            </a:pPr>
            <a:r>
              <a:rPr lang="en-US" dirty="0" smtClean="0"/>
              <a:t> 1. It is a narrative poem written in heroic </a:t>
            </a:r>
            <a:r>
              <a:rPr lang="en-US" dirty="0" err="1" smtClean="0"/>
              <a:t>hexa-metre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2. Its length is considerable.</a:t>
            </a:r>
          </a:p>
          <a:p>
            <a:pPr>
              <a:buNone/>
            </a:pPr>
            <a:r>
              <a:rPr lang="en-US" dirty="0" smtClean="0"/>
              <a:t>3. It has four constituent parts namely plot , character, thought, &amp; diction.</a:t>
            </a:r>
          </a:p>
          <a:p>
            <a:pPr>
              <a:buNone/>
            </a:pPr>
            <a:r>
              <a:rPr lang="en-US" dirty="0" smtClean="0"/>
              <a:t>4. Epic encompasses  the life of an entire period and deals with an action that determines the fortunes or destiny of a nation.</a:t>
            </a:r>
          </a:p>
          <a:p>
            <a:pPr>
              <a:buNone/>
            </a:pPr>
            <a:r>
              <a:rPr lang="en-US" dirty="0" smtClean="0"/>
              <a:t>5. The </a:t>
            </a:r>
            <a:r>
              <a:rPr lang="en-US" dirty="0" err="1" smtClean="0"/>
              <a:t>marvellous</a:t>
            </a:r>
            <a:r>
              <a:rPr lang="en-US" dirty="0" smtClean="0"/>
              <a:t> has a function in epic.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Allegorical story of Spirituality and Materialism</a:t>
            </a:r>
          </a:p>
          <a:p>
            <a:r>
              <a:rPr lang="en-US" dirty="0" smtClean="0"/>
              <a:t>Deceiving aspect of Illusion</a:t>
            </a:r>
          </a:p>
          <a:p>
            <a:r>
              <a:rPr lang="en-US" dirty="0" smtClean="0"/>
              <a:t>Jealousy</a:t>
            </a:r>
          </a:p>
          <a:p>
            <a:r>
              <a:rPr lang="en-US" dirty="0" smtClean="0"/>
              <a:t>Retribution  </a:t>
            </a:r>
          </a:p>
          <a:p>
            <a:r>
              <a:rPr lang="en-US" dirty="0" smtClean="0"/>
              <a:t>Trickery </a:t>
            </a:r>
          </a:p>
          <a:p>
            <a:r>
              <a:rPr lang="en-US" dirty="0" smtClean="0"/>
              <a:t>Dharma</a:t>
            </a:r>
          </a:p>
          <a:p>
            <a:r>
              <a:rPr lang="en-US" dirty="0" smtClean="0"/>
              <a:t>Women Objectification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Content Placeholder 6" descr="dicing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8200" y="1828800"/>
            <a:ext cx="3962400" cy="39624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168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Presentation on The Dicing in The Mahabharata by Vyasa</vt:lpstr>
      <vt:lpstr> The Mahabharata</vt:lpstr>
      <vt:lpstr>Important Characters </vt:lpstr>
      <vt:lpstr>Aristotelian Epic Poem</vt:lpstr>
      <vt:lpstr>Central Issues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Tyger by William Blake</dc:title>
  <dc:creator>User</dc:creator>
  <cp:lastModifiedBy>Dell_KAM</cp:lastModifiedBy>
  <cp:revision>11</cp:revision>
  <dcterms:created xsi:type="dcterms:W3CDTF">2023-01-12T04:14:57Z</dcterms:created>
  <dcterms:modified xsi:type="dcterms:W3CDTF">2023-01-18T06:52:39Z</dcterms:modified>
</cp:coreProperties>
</file>